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2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C846-DEA7-AEF5-4298-0B446D090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8B8F41-5653-7C6C-A768-01741C8A1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91012D-4F80-451B-CA80-F58FF689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9183D-DAE3-9599-7CC2-327CAA9E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B2FCE-333D-A9C6-9A60-095BA3C4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6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F37B0-1708-86A2-B714-60E275C8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5E9E6E-7F42-F67C-839B-BF52BB294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92E7EF-4090-CDDB-C69E-C43ADDFB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5FEEF-0CA4-08AE-3BB8-AF60EF65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E0E22-195C-233F-4447-F205EE83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18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DA8542-289D-5DCC-6CB3-E211CC72D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A0CD0E-8D0B-79A9-538D-CABBE76B8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1D9D6-D58F-1219-01EB-01494FA8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396DB6-7EF8-1552-B846-669ECF98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A956F9-6B6B-E2DF-D4E9-2D1E223E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80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B42ED-5DE4-4EEB-A3C2-DD3BA6B6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8206E-91AC-85D8-656A-843138DC5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C210EB-6CA3-BCC4-CC4B-BBC84AED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F8BE8-D395-0F4E-0361-BEFCC9A5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4B5C13-0675-9466-8E88-02DC8FA5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2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43409-9E5B-3C81-3BCC-5BD55F89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C93BE8-2039-BB89-A937-A46DA504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95E3A-83F8-0236-37E0-B58A37A0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A73AA-5BA7-C0C3-4B05-CDB95F02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6574B0-3A61-F057-5DEB-39170819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8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AE0D7-E3D3-E09A-9A4E-1E6A0D4E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7F92C-6834-3204-F01A-09FC668AC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7C3E57-EA69-3422-64BC-8FCDE5976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F6749C-4F69-CB7B-B799-DE96E77F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A25789-ACFE-514F-73BB-F6EEC2B79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18D325-48AB-19D0-322E-7766BDE1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5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62136-8320-59E0-EDD6-A9FE8196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F743E2-C97B-F479-3C4F-2B97FAD7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6C870E-2046-001B-68C8-622D2127A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38DC4D-DDE0-C9B0-EE49-E31210B9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3924D9-3FDA-94B9-FEC0-4A82DBEA0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CAA938-4FDA-97FA-22C4-1AE75DEE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3B8182-1D30-1957-B288-7526676D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0B0949-CA9C-58B5-E709-4AC95B8F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96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471A5-5A30-A510-3933-D65D793A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5EDEA2-9B55-D030-57BD-757C699E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0D8919-07C8-B785-E28C-17A42EB1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686F74-28AF-49C4-CFD4-299DBA3E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96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180DE1-2258-4ED7-BBE9-69526C3D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115441-BD46-28B2-2BF9-6F400F27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136DA-6391-F026-DE1D-27AA41ED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0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6B9A9-DD66-02CD-1595-E77E7001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7D7D9-D045-FEF0-F963-F8114D0DD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C8B7AB-1FAC-80A5-C33F-0ED95EB42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FDAAAE-647D-6555-130C-6A5C8FBC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A5CACF-B23B-6CD8-298B-624C32DF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58CB54-8F01-D166-9193-2C8F8C55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26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C188-B5B2-23A6-DA49-1628E2E5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B5CA46-4F0A-EF33-7EF4-C6201A75D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66586A-CF59-EAB7-0910-4D863D658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63319D-D2E5-36A4-D5EF-EF63C3AA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C1A11C-CF65-C86B-D3BB-D24DC56E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E3F2C-D92B-EDFA-68D8-28F4B7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55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82CD8E-D4BA-94FB-1588-CE9390A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A7AECA-2C60-7BB6-3874-5D2F960FC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5542CE-BA9A-0267-E650-B9206AEB1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1338D-A9A8-4FB1-A210-802188E3608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4AA79-3123-294B-4F06-25942B12E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30F9F-409B-3AB9-3145-D9C5B0090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232F7-40A9-4E11-9555-AEB007342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6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9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D1423-0E96-9671-FB13-465999659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975" y="1614732"/>
            <a:ext cx="10124049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A Brief Introduction</a:t>
            </a:r>
            <a:br>
              <a:rPr lang="en-US" altLang="zh-CN" b="1" dirty="0"/>
            </a:br>
            <a:r>
              <a:rPr lang="en-US" altLang="zh-CN" b="1" dirty="0"/>
              <a:t>to</a:t>
            </a:r>
            <a:br>
              <a:rPr lang="en-US" altLang="zh-CN" b="1" dirty="0"/>
            </a:br>
            <a:r>
              <a:rPr lang="en-US" altLang="zh-CN" b="1" dirty="0"/>
              <a:t>Image Quality Assessment (IQA)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6844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4C661CA-DE68-E680-EC69-B17B5AF4CA9C}"/>
              </a:ext>
            </a:extLst>
          </p:cNvPr>
          <p:cNvSpPr txBox="1"/>
          <p:nvPr/>
        </p:nvSpPr>
        <p:spPr>
          <a:xfrm>
            <a:off x="1510747" y="6115375"/>
            <a:ext cx="9170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Gu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Jinjin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Cai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Haoming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Chen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Haoyu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Ye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Xiaoxing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Jimmy S Ren, and Dong Chao. Pipal: a large-scale image quality assessment dataset for perceptual image restoration. In ECCV, 2020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374DF0-A6E0-1473-E344-A27BC928B584}"/>
              </a:ext>
            </a:extLst>
          </p:cNvPr>
          <p:cNvSpPr txBox="1"/>
          <p:nvPr/>
        </p:nvSpPr>
        <p:spPr>
          <a:xfrm>
            <a:off x="828260" y="464090"/>
            <a:ext cx="4969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Modern dataset:</a:t>
            </a:r>
            <a:r>
              <a:rPr lang="zh-CN" altLang="en-US" sz="3200" dirty="0"/>
              <a:t> </a:t>
            </a:r>
            <a:r>
              <a:rPr lang="en-US" altLang="zh-CN" sz="3200" dirty="0"/>
              <a:t>PIPAL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C68A32-BFF0-6D65-1801-58FAF985B94C}"/>
              </a:ext>
            </a:extLst>
          </p:cNvPr>
          <p:cNvSpPr txBox="1"/>
          <p:nvPr/>
        </p:nvSpPr>
        <p:spPr>
          <a:xfrm>
            <a:off x="6327913" y="525644"/>
            <a:ext cx="557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Perceptual Image Processing Algorithms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E7C51B-90C6-7641-6A46-02AFB412C947}"/>
              </a:ext>
            </a:extLst>
          </p:cNvPr>
          <p:cNvSpPr txBox="1"/>
          <p:nvPr/>
        </p:nvSpPr>
        <p:spPr>
          <a:xfrm>
            <a:off x="828261" y="1178053"/>
            <a:ext cx="5148470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提出时间：</a:t>
            </a:r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参考图像数量：</a:t>
            </a:r>
            <a:r>
              <a:rPr lang="en-US" altLang="zh-CN" sz="2400" dirty="0"/>
              <a:t>250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失真图像数量：</a:t>
            </a:r>
            <a:r>
              <a:rPr lang="en-US" altLang="zh-CN" sz="2400" dirty="0"/>
              <a:t>29k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图像类型：</a:t>
            </a:r>
            <a:r>
              <a:rPr lang="en-US" altLang="zh-CN" sz="2400" dirty="0"/>
              <a:t>bmp</a:t>
            </a:r>
            <a:r>
              <a:rPr lang="zh-CN" altLang="en-US" sz="2400" dirty="0"/>
              <a:t>位图格式，</a:t>
            </a:r>
            <a:r>
              <a:rPr lang="en-US" altLang="zh-CN" sz="2400" dirty="0"/>
              <a:t>288*288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40</a:t>
            </a:r>
            <a:r>
              <a:rPr lang="zh-CN" altLang="en-US" sz="2400" dirty="0"/>
              <a:t>种失真类型：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Trad.  </a:t>
            </a:r>
            <a:r>
              <a:rPr lang="en-US" altLang="zh-CN" sz="2400" dirty="0"/>
              <a:t>eg., Gaussian noise/blur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IR alg.outputs </a:t>
            </a:r>
            <a:r>
              <a:rPr lang="en-US" altLang="zh-CN" sz="2400" dirty="0"/>
              <a:t>eg., trad. based, deep-learning based, GAN based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A1A4448-0A54-CB63-12D6-33A8403406C8}"/>
              </a:ext>
            </a:extLst>
          </p:cNvPr>
          <p:cNvCxnSpPr>
            <a:cxnSpLocks/>
          </p:cNvCxnSpPr>
          <p:nvPr/>
        </p:nvCxnSpPr>
        <p:spPr>
          <a:xfrm>
            <a:off x="6096000" y="1384853"/>
            <a:ext cx="0" cy="465453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5E39AB1-CA1E-68E5-2A4B-2FD5854B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853" y="1840713"/>
            <a:ext cx="2178643" cy="2460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5692F8-64B1-7FAD-1A7F-20D28802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70" y="4418894"/>
            <a:ext cx="5621042" cy="13969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71945A-0CA1-2850-C9D1-7C65AB12E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746" y="1844687"/>
            <a:ext cx="1999798" cy="9908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41B484-90C1-2F12-5EF1-A110A0B38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80" y="2890907"/>
            <a:ext cx="1931164" cy="9746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DC53C22-F9B1-389B-4A57-832F2F2F92CC}"/>
              </a:ext>
            </a:extLst>
          </p:cNvPr>
          <p:cNvSpPr txBox="1"/>
          <p:nvPr/>
        </p:nvSpPr>
        <p:spPr>
          <a:xfrm>
            <a:off x="6327913" y="1079473"/>
            <a:ext cx="469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label</a:t>
            </a:r>
            <a:r>
              <a:rPr lang="zh-CN" altLang="en-US" sz="2400" dirty="0"/>
              <a:t>类型：</a:t>
            </a:r>
            <a:r>
              <a:rPr lang="en-US" altLang="zh-CN" sz="2400" dirty="0"/>
              <a:t>MOS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BDF79D-5BEB-3D8A-9380-5B0817CD8BDD}"/>
              </a:ext>
            </a:extLst>
          </p:cNvPr>
          <p:cNvSpPr txBox="1"/>
          <p:nvPr/>
        </p:nvSpPr>
        <p:spPr>
          <a:xfrm>
            <a:off x="9704753" y="3902238"/>
            <a:ext cx="178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Trad. distortion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6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99E738-91DE-D6F9-699B-866E6DB4850E}"/>
              </a:ext>
            </a:extLst>
          </p:cNvPr>
          <p:cNvSpPr txBox="1"/>
          <p:nvPr/>
        </p:nvSpPr>
        <p:spPr>
          <a:xfrm>
            <a:off x="828260" y="464090"/>
            <a:ext cx="642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衡量</a:t>
            </a:r>
            <a:r>
              <a:rPr lang="en-US" altLang="zh-CN" sz="3200" dirty="0"/>
              <a:t>IQA</a:t>
            </a:r>
            <a:r>
              <a:rPr lang="zh-CN" altLang="en-US" sz="3200" dirty="0"/>
              <a:t>算法在数据集上的性能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7727A-A56F-3446-E04C-D8C067AE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"/>
          <a:stretch/>
        </p:blipFill>
        <p:spPr>
          <a:xfrm>
            <a:off x="1416421" y="1422096"/>
            <a:ext cx="3095943" cy="27963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231287-602E-FD31-F6F2-B7652BA6DCD9}"/>
              </a:ext>
            </a:extLst>
          </p:cNvPr>
          <p:cNvSpPr txBox="1"/>
          <p:nvPr/>
        </p:nvSpPr>
        <p:spPr>
          <a:xfrm>
            <a:off x="4038599" y="4033828"/>
            <a:ext cx="87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126D4C5-2489-CC0A-FABC-5E451E26F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136866"/>
              </p:ext>
            </p:extLst>
          </p:nvPr>
        </p:nvGraphicFramePr>
        <p:xfrm>
          <a:off x="1262890" y="5055201"/>
          <a:ext cx="925373" cy="398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90680" imgH="211320" progId="Equation.AxMath">
                  <p:embed/>
                </p:oleObj>
              </mc:Choice>
              <mc:Fallback>
                <p:oleObj name="AxMath" r:id="rId3" imgW="490680" imgH="211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2890" y="5055201"/>
                        <a:ext cx="925373" cy="398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0487397-2F97-254F-9199-48D021669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666460"/>
              </p:ext>
            </p:extLst>
          </p:nvPr>
        </p:nvGraphicFramePr>
        <p:xfrm>
          <a:off x="2387329" y="4673350"/>
          <a:ext cx="270420" cy="455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19880" imgH="203040" progId="Equation.AxMath">
                  <p:embed/>
                </p:oleObj>
              </mc:Choice>
              <mc:Fallback>
                <p:oleObj name="AxMath" r:id="rId5" imgW="119880" imgH="203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7329" y="4673350"/>
                        <a:ext cx="270420" cy="455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EB6B2D2-7533-246C-051E-112640599B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499439"/>
              </p:ext>
            </p:extLst>
          </p:nvPr>
        </p:nvGraphicFramePr>
        <p:xfrm>
          <a:off x="2387329" y="5254352"/>
          <a:ext cx="25558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4840" imgH="203040" progId="Equation.AxMath">
                  <p:embed/>
                </p:oleObj>
              </mc:Choice>
              <mc:Fallback>
                <p:oleObj name="AxMath" r:id="rId7" imgW="114840" imgH="2030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0487397-2F97-254F-9199-48D021669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7329" y="5254352"/>
                        <a:ext cx="255587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AD1308C-2D7F-6193-AC3E-1200F58222EA}"/>
              </a:ext>
            </a:extLst>
          </p:cNvPr>
          <p:cNvSpPr txBox="1"/>
          <p:nvPr/>
        </p:nvSpPr>
        <p:spPr>
          <a:xfrm>
            <a:off x="2978424" y="4673350"/>
            <a:ext cx="1939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算法的评分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63892B-4CD8-A1C8-AFAA-E4382B5F835E}"/>
              </a:ext>
            </a:extLst>
          </p:cNvPr>
          <p:cNvSpPr txBox="1"/>
          <p:nvPr/>
        </p:nvSpPr>
        <p:spPr>
          <a:xfrm>
            <a:off x="2978424" y="5251325"/>
            <a:ext cx="1230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label</a:t>
            </a:r>
            <a:endParaRPr lang="zh-CN" altLang="en-US" sz="2400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B6CED58-FEE8-555E-6E86-B471F5A91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695559"/>
              </p:ext>
            </p:extLst>
          </p:nvPr>
        </p:nvGraphicFramePr>
        <p:xfrm>
          <a:off x="6592954" y="2177407"/>
          <a:ext cx="3513177" cy="1177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571120" imgH="861480" progId="Equation.AxMath">
                  <p:embed/>
                </p:oleObj>
              </mc:Choice>
              <mc:Fallback>
                <p:oleObj name="AxMath" r:id="rId9" imgW="2571120" imgH="861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92954" y="2177407"/>
                        <a:ext cx="3513177" cy="1177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C0A950C-15AC-40BD-B4B3-58968D4DB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06341"/>
              </p:ext>
            </p:extLst>
          </p:nvPr>
        </p:nvGraphicFramePr>
        <p:xfrm>
          <a:off x="6592954" y="4654828"/>
          <a:ext cx="2877499" cy="87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14920" imgH="611280" progId="Equation.AxMath">
                  <p:embed/>
                </p:oleObj>
              </mc:Choice>
              <mc:Fallback>
                <p:oleObj name="AxMath" r:id="rId11" imgW="2014920" imgH="611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2954" y="4654828"/>
                        <a:ext cx="2877499" cy="873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6587538-65C3-4558-447E-F7ED78A91D09}"/>
              </a:ext>
            </a:extLst>
          </p:cNvPr>
          <p:cNvSpPr txBox="1"/>
          <p:nvPr/>
        </p:nvSpPr>
        <p:spPr>
          <a:xfrm>
            <a:off x="216176" y="5965501"/>
            <a:ext cx="610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算法评分和</a:t>
            </a:r>
            <a:r>
              <a:rPr lang="en-US" altLang="zh-CN" sz="2400" dirty="0"/>
              <a:t>label</a:t>
            </a:r>
            <a:r>
              <a:rPr lang="zh-CN" altLang="en-US" sz="2400" dirty="0"/>
              <a:t>的相关性越高，性能越好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620CEB-25E4-19FA-85CB-FFE93750D60B}"/>
              </a:ext>
            </a:extLst>
          </p:cNvPr>
          <p:cNvSpPr txBox="1"/>
          <p:nvPr/>
        </p:nvSpPr>
        <p:spPr>
          <a:xfrm>
            <a:off x="6592954" y="1643270"/>
            <a:ext cx="351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皮尔逊线性相关系数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19504E-B4E4-54B7-9D30-4FCDAAE1928E}"/>
              </a:ext>
            </a:extLst>
          </p:cNvPr>
          <p:cNvSpPr txBox="1"/>
          <p:nvPr/>
        </p:nvSpPr>
        <p:spPr>
          <a:xfrm>
            <a:off x="6592954" y="4081059"/>
            <a:ext cx="271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斯皮尔曼相关系数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D5A904-3692-2807-2F24-724025AC394A}"/>
              </a:ext>
            </a:extLst>
          </p:cNvPr>
          <p:cNvSpPr txBox="1"/>
          <p:nvPr/>
        </p:nvSpPr>
        <p:spPr>
          <a:xfrm>
            <a:off x="9435548" y="3464424"/>
            <a:ext cx="254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评价线性相关性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473760-203A-7064-CE11-875B7E508773}"/>
              </a:ext>
            </a:extLst>
          </p:cNvPr>
          <p:cNvSpPr txBox="1"/>
          <p:nvPr/>
        </p:nvSpPr>
        <p:spPr>
          <a:xfrm>
            <a:off x="9435547" y="5583071"/>
            <a:ext cx="275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评价单调关系的相关性</a:t>
            </a:r>
          </a:p>
        </p:txBody>
      </p:sp>
    </p:spTree>
    <p:extLst>
      <p:ext uri="{BB962C8B-B14F-4D97-AF65-F5344CB8AC3E}">
        <p14:creationId xmlns:p14="http://schemas.microsoft.com/office/powerpoint/2010/main" val="333435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5207FF-BF54-D785-024C-790FD92AC49F}"/>
              </a:ext>
            </a:extLst>
          </p:cNvPr>
          <p:cNvSpPr txBox="1"/>
          <p:nvPr/>
        </p:nvSpPr>
        <p:spPr>
          <a:xfrm>
            <a:off x="4449226" y="2582614"/>
            <a:ext cx="3293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Main work</a:t>
            </a:r>
          </a:p>
          <a:p>
            <a:pPr algn="ctr"/>
            <a:r>
              <a:rPr lang="en-US" altLang="zh-CN" sz="2800" dirty="0"/>
              <a:t>of</a:t>
            </a:r>
          </a:p>
          <a:p>
            <a:pPr algn="ctr"/>
            <a:r>
              <a:rPr lang="en-US" altLang="zh-CN" sz="2800" dirty="0"/>
              <a:t>Full Reference IQA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455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A4CFC3-2EF4-1934-69F7-C499B32A8A48}"/>
              </a:ext>
            </a:extLst>
          </p:cNvPr>
          <p:cNvSpPr txBox="1"/>
          <p:nvPr/>
        </p:nvSpPr>
        <p:spPr>
          <a:xfrm>
            <a:off x="1212574" y="1040295"/>
            <a:ext cx="52809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Traditional</a:t>
            </a:r>
          </a:p>
          <a:p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基于图像像素统计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基于结构信息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基于信息论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3600" dirty="0"/>
              <a:t>Deep-learning based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7604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50C6C3-44F3-178D-83DD-727914C76208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Traditional-</a:t>
            </a:r>
            <a:r>
              <a:rPr lang="zh-CN" altLang="en-US" sz="3200" dirty="0"/>
              <a:t>基于像素统计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1CE600B-B518-CF8C-603E-4D9C03B3B7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38691"/>
              </p:ext>
            </p:extLst>
          </p:nvPr>
        </p:nvGraphicFramePr>
        <p:xfrm>
          <a:off x="1316844" y="2493013"/>
          <a:ext cx="4878481" cy="76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746080" imgH="432000" progId="Equation.AxMath">
                  <p:embed/>
                </p:oleObj>
              </mc:Choice>
              <mc:Fallback>
                <p:oleObj name="AxMath" r:id="rId2" imgW="2746080" imgH="43200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48BF0218-6A24-2EF3-E772-B1BA814AC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6844" y="2493013"/>
                        <a:ext cx="4878481" cy="767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3B5140B-BCC3-0626-32E4-2A0B13439F16}"/>
              </a:ext>
            </a:extLst>
          </p:cNvPr>
          <p:cNvSpPr txBox="1"/>
          <p:nvPr/>
        </p:nvSpPr>
        <p:spPr>
          <a:xfrm>
            <a:off x="1316844" y="1649895"/>
            <a:ext cx="230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均方误差</a:t>
            </a:r>
            <a:r>
              <a:rPr lang="en-US" altLang="zh-CN" sz="2400" dirty="0"/>
              <a:t>MSE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512A56-842B-ED8B-F76C-5691875F7146}"/>
              </a:ext>
            </a:extLst>
          </p:cNvPr>
          <p:cNvSpPr txBox="1"/>
          <p:nvPr/>
        </p:nvSpPr>
        <p:spPr>
          <a:xfrm>
            <a:off x="1316843" y="4094921"/>
            <a:ext cx="281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峰值信噪比</a:t>
            </a:r>
            <a:r>
              <a:rPr lang="en-US" altLang="zh-CN" sz="2400" dirty="0"/>
              <a:t>PSNR</a:t>
            </a:r>
            <a:endParaRPr lang="zh-CN" alt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D5264F8-BFE8-AC52-4298-A4DB2CC2C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79016"/>
              </p:ext>
            </p:extLst>
          </p:nvPr>
        </p:nvGraphicFramePr>
        <p:xfrm>
          <a:off x="1316843" y="4960799"/>
          <a:ext cx="3856179" cy="7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32120" imgH="384120" progId="Equation.AxMath">
                  <p:embed/>
                </p:oleObj>
              </mc:Choice>
              <mc:Fallback>
                <p:oleObj name="AxMath" r:id="rId4" imgW="1932120" imgH="38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6843" y="4960799"/>
                        <a:ext cx="3856179" cy="7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24E0DA1-635E-B9A6-145D-BCFCA4327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877082"/>
              </p:ext>
            </p:extLst>
          </p:nvPr>
        </p:nvGraphicFramePr>
        <p:xfrm>
          <a:off x="3898395" y="6089064"/>
          <a:ext cx="777503" cy="336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73040" imgH="204120" progId="Equation.AxMath">
                  <p:embed/>
                </p:oleObj>
              </mc:Choice>
              <mc:Fallback>
                <p:oleObj name="AxMath" r:id="rId6" imgW="473040" imgH="204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8395" y="6089064"/>
                        <a:ext cx="777503" cy="336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5B80FFD-4320-2478-2877-D2C90FF2E41C}"/>
              </a:ext>
            </a:extLst>
          </p:cNvPr>
          <p:cNvSpPr txBox="1"/>
          <p:nvPr/>
        </p:nvSpPr>
        <p:spPr>
          <a:xfrm>
            <a:off x="4583505" y="6029417"/>
            <a:ext cx="399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为图像可能的最大像素值</a:t>
            </a:r>
          </a:p>
        </p:txBody>
      </p:sp>
    </p:spTree>
    <p:extLst>
      <p:ext uri="{BB962C8B-B14F-4D97-AF65-F5344CB8AC3E}">
        <p14:creationId xmlns:p14="http://schemas.microsoft.com/office/powerpoint/2010/main" val="188198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3BF7417-A83D-5E35-E205-33CE529086EF}"/>
              </a:ext>
            </a:extLst>
          </p:cNvPr>
          <p:cNvSpPr/>
          <p:nvPr/>
        </p:nvSpPr>
        <p:spPr>
          <a:xfrm>
            <a:off x="749624" y="2343442"/>
            <a:ext cx="4644011" cy="33257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E3DBCB-0263-ACDC-9D39-B8EF4F17EE78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Traditional-</a:t>
            </a:r>
            <a:r>
              <a:rPr lang="zh-CN" altLang="en-US" sz="3200" dirty="0"/>
              <a:t>基于结构信息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C49D34-6F2B-7785-1C17-093791D97931}"/>
              </a:ext>
            </a:extLst>
          </p:cNvPr>
          <p:cNvSpPr txBox="1"/>
          <p:nvPr/>
        </p:nvSpPr>
        <p:spPr>
          <a:xfrm>
            <a:off x="1316844" y="1649895"/>
            <a:ext cx="3195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结构相似度</a:t>
            </a:r>
            <a:r>
              <a:rPr lang="en-US" altLang="zh-CN" sz="2400" dirty="0"/>
              <a:t>SSIM</a:t>
            </a:r>
            <a:endParaRPr lang="zh-CN" altLang="en-US" sz="24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B969AFC-47FC-4A80-9AFE-40F352FD1A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160706"/>
              </p:ext>
            </p:extLst>
          </p:nvPr>
        </p:nvGraphicFramePr>
        <p:xfrm>
          <a:off x="2200068" y="2566919"/>
          <a:ext cx="279797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462320" imgH="375480" progId="Equation.AxMath">
                  <p:embed/>
                </p:oleObj>
              </mc:Choice>
              <mc:Fallback>
                <p:oleObj name="AxMath" r:id="rId2" imgW="1462320" imgH="375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0068" y="2566919"/>
                        <a:ext cx="2797970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6CF772C-4298-96BA-3EB5-BDC290EAA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65225"/>
              </p:ext>
            </p:extLst>
          </p:nvPr>
        </p:nvGraphicFramePr>
        <p:xfrm>
          <a:off x="2200068" y="3650508"/>
          <a:ext cx="2846578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87880" imgH="375480" progId="Equation.AxMath">
                  <p:embed/>
                </p:oleObj>
              </mc:Choice>
              <mc:Fallback>
                <p:oleObj name="AxMath" r:id="rId4" imgW="1487880" imgH="375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0068" y="3650508"/>
                        <a:ext cx="2846578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0DCB9E9-F0BB-4F15-2983-40C003B30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910940"/>
              </p:ext>
            </p:extLst>
          </p:nvPr>
        </p:nvGraphicFramePr>
        <p:xfrm>
          <a:off x="2200068" y="4734097"/>
          <a:ext cx="2242374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167480" imgH="374400" progId="Equation.AxMath">
                  <p:embed/>
                </p:oleObj>
              </mc:Choice>
              <mc:Fallback>
                <p:oleObj name="AxMath" r:id="rId6" imgW="1167480" imgH="374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0068" y="4734097"/>
                        <a:ext cx="2242374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BCE2799-DF27-7A01-2987-B6F2C6A76818}"/>
              </a:ext>
            </a:extLst>
          </p:cNvPr>
          <p:cNvSpPr txBox="1"/>
          <p:nvPr/>
        </p:nvSpPr>
        <p:spPr>
          <a:xfrm>
            <a:off x="975042" y="2693187"/>
            <a:ext cx="88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亮度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F43BD-CB55-6B17-8A8A-7018F6ACEDC4}"/>
              </a:ext>
            </a:extLst>
          </p:cNvPr>
          <p:cNvSpPr txBox="1"/>
          <p:nvPr/>
        </p:nvSpPr>
        <p:spPr>
          <a:xfrm>
            <a:off x="975042" y="3775483"/>
            <a:ext cx="130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对比度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A86ED1-6637-2EE4-ED61-95C91614D8D3}"/>
              </a:ext>
            </a:extLst>
          </p:cNvPr>
          <p:cNvSpPr txBox="1"/>
          <p:nvPr/>
        </p:nvSpPr>
        <p:spPr>
          <a:xfrm>
            <a:off x="975042" y="4859072"/>
            <a:ext cx="122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结构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EBC6F12-88F3-D2A3-5C09-8E6A2D9E6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759683"/>
              </p:ext>
            </p:extLst>
          </p:nvPr>
        </p:nvGraphicFramePr>
        <p:xfrm>
          <a:off x="479236" y="5951404"/>
          <a:ext cx="5684038" cy="45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2833560" imgH="226440" progId="Equation.AxMath">
                  <p:embed/>
                </p:oleObj>
              </mc:Choice>
              <mc:Fallback>
                <p:oleObj name="AxMath" r:id="rId8" imgW="2833560" imgH="226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9236" y="5951404"/>
                        <a:ext cx="5684038" cy="455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F83238E-ECEF-4B97-7309-CA9FDA6F4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91550"/>
              </p:ext>
            </p:extLst>
          </p:nvPr>
        </p:nvGraphicFramePr>
        <p:xfrm>
          <a:off x="6377820" y="3444029"/>
          <a:ext cx="5148582" cy="70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868840" imgH="392400" progId="Equation.AxMath">
                  <p:embed/>
                </p:oleObj>
              </mc:Choice>
              <mc:Fallback>
                <p:oleObj name="AxMath" r:id="rId10" imgW="2868840" imgH="392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77820" y="3444029"/>
                        <a:ext cx="5148582" cy="70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FE9FD12-6AC5-F7DA-3FCD-454322AACEF4}"/>
              </a:ext>
            </a:extLst>
          </p:cNvPr>
          <p:cNvSpPr txBox="1"/>
          <p:nvPr/>
        </p:nvSpPr>
        <p:spPr>
          <a:xfrm>
            <a:off x="6377820" y="2566919"/>
            <a:ext cx="276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通常表示为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8BCFD7-91E7-5174-FF77-A19EE4BE2EFD}"/>
              </a:ext>
            </a:extLst>
          </p:cNvPr>
          <p:cNvSpPr txBox="1"/>
          <p:nvPr/>
        </p:nvSpPr>
        <p:spPr>
          <a:xfrm>
            <a:off x="6377820" y="5089904"/>
            <a:ext cx="573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此外，还有</a:t>
            </a:r>
            <a:r>
              <a:rPr lang="en-US" altLang="zh-CN" sz="2400" dirty="0"/>
              <a:t>MSSIM</a:t>
            </a:r>
            <a:r>
              <a:rPr lang="zh-CN" altLang="en-US" sz="2400" dirty="0"/>
              <a:t>，</a:t>
            </a:r>
            <a:r>
              <a:rPr lang="en-US" altLang="zh-CN" sz="2400" dirty="0"/>
              <a:t>FSIM</a:t>
            </a:r>
            <a:r>
              <a:rPr lang="zh-CN" altLang="en-US" sz="2400" dirty="0"/>
              <a:t>，</a:t>
            </a:r>
            <a:r>
              <a:rPr lang="en-US" altLang="zh-CN" sz="2400" dirty="0"/>
              <a:t>GSIM</a:t>
            </a:r>
            <a:r>
              <a:rPr lang="zh-CN" altLang="en-US" sz="2400" dirty="0"/>
              <a:t>等等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280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0BD8A-8802-7982-7773-9FC000A77FAA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Traditional-</a:t>
            </a:r>
            <a:r>
              <a:rPr lang="zh-CN" altLang="en-US" sz="3200" dirty="0"/>
              <a:t>基于信息论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03544-6D59-22E2-8777-736F28484C1B}"/>
              </a:ext>
            </a:extLst>
          </p:cNvPr>
          <p:cNvSpPr txBox="1"/>
          <p:nvPr/>
        </p:nvSpPr>
        <p:spPr>
          <a:xfrm>
            <a:off x="861391" y="1575018"/>
            <a:ext cx="5711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Information Fidelity Criterion  (IFC)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CED0EC-B850-D0B4-85FD-DE58A1498B55}"/>
              </a:ext>
            </a:extLst>
          </p:cNvPr>
          <p:cNvSpPr txBox="1"/>
          <p:nvPr/>
        </p:nvSpPr>
        <p:spPr>
          <a:xfrm>
            <a:off x="861391" y="4188169"/>
            <a:ext cx="5711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Visual Information Fidelity  (VIF)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E07A72-B523-97DF-113C-D174CB7E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98" y="2505389"/>
            <a:ext cx="5975195" cy="9236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D9A64E-B61F-0C0C-FF5C-8127794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98" y="5010527"/>
            <a:ext cx="6034831" cy="15120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6192CD0-3E74-FFB6-D284-C90EECA22EE9}"/>
              </a:ext>
            </a:extLst>
          </p:cNvPr>
          <p:cNvSpPr txBox="1"/>
          <p:nvPr/>
        </p:nvSpPr>
        <p:spPr>
          <a:xfrm>
            <a:off x="7779026" y="2149158"/>
            <a:ext cx="4022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看作是信息保真度问题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使用互信息来衡量图像质量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17E0DE-D5DE-3EDE-B932-7FCC738136C8}"/>
              </a:ext>
            </a:extLst>
          </p:cNvPr>
          <p:cNvSpPr txBox="1"/>
          <p:nvPr/>
        </p:nvSpPr>
        <p:spPr>
          <a:xfrm>
            <a:off x="7779026" y="5634033"/>
            <a:ext cx="434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IFC</a:t>
            </a:r>
            <a:r>
              <a:rPr lang="zh-CN" altLang="en-US" sz="2400" dirty="0"/>
              <a:t>的基础上增加了一条信道</a:t>
            </a:r>
          </a:p>
        </p:txBody>
      </p:sp>
    </p:spTree>
    <p:extLst>
      <p:ext uri="{BB962C8B-B14F-4D97-AF65-F5344CB8AC3E}">
        <p14:creationId xmlns:p14="http://schemas.microsoft.com/office/powerpoint/2010/main" val="300072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9C2416-D7B0-DA3F-9E05-7021A942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57" y="1226135"/>
            <a:ext cx="8072085" cy="584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DB6781-3FC5-6B33-B3B2-60CA09F64283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Deep-learning based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CB4836-C7D9-05E8-C246-0A766BDD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11" y="2209686"/>
            <a:ext cx="8596375" cy="26241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10785F-D314-8A04-4BA3-E2878BB5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18" y="4833843"/>
            <a:ext cx="8267760" cy="10001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15303B-A5D6-B1FE-155B-22318E3E8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100" y="5907150"/>
            <a:ext cx="7181903" cy="8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4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F5ABBE-1240-DECB-2713-C94FBF2A144E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Deep-learning based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793F5C-CAF1-AE2C-7D0D-695772A1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67" y="2025725"/>
            <a:ext cx="9990804" cy="33105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785AEA-7C61-E89D-A0E7-89FDECBE9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92"/>
          <a:stretch/>
        </p:blipFill>
        <p:spPr>
          <a:xfrm>
            <a:off x="1025067" y="1346685"/>
            <a:ext cx="10141863" cy="5664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843540-70E0-95C1-4138-A44D3D36FA6D}"/>
              </a:ext>
            </a:extLst>
          </p:cNvPr>
          <p:cNvSpPr txBox="1"/>
          <p:nvPr/>
        </p:nvSpPr>
        <p:spPr>
          <a:xfrm>
            <a:off x="384313" y="1913172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LPIPS</a:t>
            </a:r>
            <a:endParaRPr lang="zh-CN" altLang="en-US" sz="3600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634C246-4DDA-5C06-9320-876E4A21FE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054490"/>
              </p:ext>
            </p:extLst>
          </p:nvPr>
        </p:nvGraphicFramePr>
        <p:xfrm>
          <a:off x="3323682" y="5448841"/>
          <a:ext cx="5393574" cy="476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137040" imgH="234720" progId="Equation.AxMath">
                  <p:embed/>
                </p:oleObj>
              </mc:Choice>
              <mc:Fallback>
                <p:oleObj name="AxMath" r:id="rId4" imgW="3137040" imgH="2347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4CD3C2A-480A-C494-28E4-35EB5A3EF0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3682" y="5448841"/>
                        <a:ext cx="5393574" cy="476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8A8D785-CD81-89DF-6DC5-2C7B0A6975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319533"/>
              </p:ext>
            </p:extLst>
          </p:nvPr>
        </p:nvGraphicFramePr>
        <p:xfrm>
          <a:off x="3323682" y="6161025"/>
          <a:ext cx="4568688" cy="55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495880" imgH="291960" progId="Equation.AxMath">
                  <p:embed/>
                </p:oleObj>
              </mc:Choice>
              <mc:Fallback>
                <p:oleObj name="AxMath" r:id="rId6" imgW="2495880" imgH="291960" progId="Equation.AxMath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163A025C-6795-E384-340D-6EBA15B8F7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23682" y="6161025"/>
                        <a:ext cx="4568688" cy="55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52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E1A9B7-A262-A2B0-B7BF-4178545E96BD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Deep-learning based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EB372-D28C-91D0-A08C-399748A6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09" y="1192588"/>
            <a:ext cx="6053182" cy="9477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5289EE-EA55-1617-7324-CFDC9131922A}"/>
              </a:ext>
            </a:extLst>
          </p:cNvPr>
          <p:cNvSpPr txBox="1"/>
          <p:nvPr/>
        </p:nvSpPr>
        <p:spPr>
          <a:xfrm>
            <a:off x="1007165" y="1404850"/>
            <a:ext cx="1603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DISTS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71D8E1-C5CD-D107-3217-E4EA6B85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2" y="2140332"/>
            <a:ext cx="4648234" cy="4438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0C4C45-57B5-8A2A-5AA5-E6A4D813F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1" b="7288"/>
          <a:stretch/>
        </p:blipFill>
        <p:spPr>
          <a:xfrm>
            <a:off x="6539945" y="3572448"/>
            <a:ext cx="3309046" cy="1900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D7C088-B0FD-01D3-B625-95E49CED8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945" y="5665412"/>
            <a:ext cx="5298629" cy="6545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77AF81-9E9D-AEA7-3D02-107DE6DDAA61}"/>
              </a:ext>
            </a:extLst>
          </p:cNvPr>
          <p:cNvSpPr txBox="1"/>
          <p:nvPr/>
        </p:nvSpPr>
        <p:spPr>
          <a:xfrm>
            <a:off x="6539944" y="2704671"/>
            <a:ext cx="5298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实验证明：纹理和结构的统计量表示</a:t>
            </a:r>
          </a:p>
        </p:txBody>
      </p:sp>
    </p:spTree>
    <p:extLst>
      <p:ext uri="{BB962C8B-B14F-4D97-AF65-F5344CB8AC3E}">
        <p14:creationId xmlns:p14="http://schemas.microsoft.com/office/powerpoint/2010/main" val="206255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60A451-37C9-D234-1436-AF9A04014947}"/>
              </a:ext>
            </a:extLst>
          </p:cNvPr>
          <p:cNvSpPr txBox="1"/>
          <p:nvPr/>
        </p:nvSpPr>
        <p:spPr>
          <a:xfrm>
            <a:off x="2082731" y="357047"/>
            <a:ext cx="4227341" cy="530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/>
              <a:t>Background</a:t>
            </a:r>
          </a:p>
          <a:p>
            <a:pPr marL="685800" indent="-6858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/>
              <a:t>Datasets</a:t>
            </a:r>
          </a:p>
          <a:p>
            <a:pPr marL="685800" indent="-6858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/>
              <a:t>Main work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497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D87BA3-F265-135B-7BFA-5E7A8311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64" y="988967"/>
            <a:ext cx="9420872" cy="57717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2EE5AA-1CE9-3C22-D72A-A7A5B1D93101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Deep-learning based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30BF69-4923-4E66-8F2E-2B7D658C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86" y="492297"/>
            <a:ext cx="6645153" cy="5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2E8933-625B-C531-E500-08E9DE0D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973" y="404192"/>
            <a:ext cx="5752942" cy="9037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39BFE-0C1C-B6E8-0FE2-D6AB64A89C52}"/>
              </a:ext>
            </a:extLst>
          </p:cNvPr>
          <p:cNvSpPr txBox="1"/>
          <p:nvPr/>
        </p:nvSpPr>
        <p:spPr>
          <a:xfrm>
            <a:off x="563218" y="404192"/>
            <a:ext cx="483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Deep-learning based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DD27EB-B40D-6B91-0C0A-7AD484ADF3A0}"/>
              </a:ext>
            </a:extLst>
          </p:cNvPr>
          <p:cNvSpPr txBox="1"/>
          <p:nvPr/>
        </p:nvSpPr>
        <p:spPr>
          <a:xfrm>
            <a:off x="2676939" y="5992143"/>
            <a:ext cx="291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quality perception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9F6D6E-4420-B2E5-3A4F-7B0818153844}"/>
              </a:ext>
            </a:extLst>
          </p:cNvPr>
          <p:cNvSpPr txBox="1"/>
          <p:nvPr/>
        </p:nvSpPr>
        <p:spPr>
          <a:xfrm>
            <a:off x="7321826" y="5992143"/>
            <a:ext cx="3008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abstract perception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561C0A-EBBB-53C0-2358-9F057E9D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58" y="1556424"/>
            <a:ext cx="9799484" cy="43793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BE2A8A-C253-855B-B162-42BC234ED47E}"/>
              </a:ext>
            </a:extLst>
          </p:cNvPr>
          <p:cNvSpPr txBox="1"/>
          <p:nvPr/>
        </p:nvSpPr>
        <p:spPr>
          <a:xfrm>
            <a:off x="265044" y="5992143"/>
            <a:ext cx="169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两个角度：</a:t>
            </a:r>
          </a:p>
        </p:txBody>
      </p:sp>
    </p:spTree>
    <p:extLst>
      <p:ext uri="{BB962C8B-B14F-4D97-AF65-F5344CB8AC3E}">
        <p14:creationId xmlns:p14="http://schemas.microsoft.com/office/powerpoint/2010/main" val="94345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7545B21-6C46-71F2-231E-2D9ED7EA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41889"/>
            <a:ext cx="11708170" cy="42777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BDF914-A0AD-29E9-6759-CF48EE6A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2" y="4724403"/>
            <a:ext cx="5137206" cy="17952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566700-DC56-DDEF-CD4F-835107B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344" y="4724403"/>
            <a:ext cx="4834753" cy="2004963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7202B87-E86A-8847-B8D9-18B6D8411079}"/>
              </a:ext>
            </a:extLst>
          </p:cNvPr>
          <p:cNvCxnSpPr/>
          <p:nvPr/>
        </p:nvCxnSpPr>
        <p:spPr>
          <a:xfrm>
            <a:off x="248415" y="4572000"/>
            <a:ext cx="11701670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9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2F14DFD-FAFE-3B9D-DEE0-94B3CE598868}"/>
              </a:ext>
            </a:extLst>
          </p:cNvPr>
          <p:cNvSpPr txBox="1"/>
          <p:nvPr/>
        </p:nvSpPr>
        <p:spPr>
          <a:xfrm>
            <a:off x="4664765" y="2967335"/>
            <a:ext cx="286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Thanks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2227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5207FF-BF54-D785-024C-790FD92AC49F}"/>
              </a:ext>
            </a:extLst>
          </p:cNvPr>
          <p:cNvSpPr txBox="1"/>
          <p:nvPr/>
        </p:nvSpPr>
        <p:spPr>
          <a:xfrm>
            <a:off x="4418835" y="3013501"/>
            <a:ext cx="3354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Background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6244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EA8027-744E-7B94-04C4-4FFB81663DFE}"/>
              </a:ext>
            </a:extLst>
          </p:cNvPr>
          <p:cNvSpPr txBox="1"/>
          <p:nvPr/>
        </p:nvSpPr>
        <p:spPr>
          <a:xfrm>
            <a:off x="831165" y="387077"/>
            <a:ext cx="10529669" cy="608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IQA</a:t>
            </a:r>
            <a:r>
              <a:rPr lang="zh-CN" altLang="en-US" sz="3600" dirty="0"/>
              <a:t>的概念</a:t>
            </a:r>
            <a:endParaRPr lang="en-US" altLang="zh-CN" sz="3600" dirty="0"/>
          </a:p>
          <a:p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通过对图像进行特性分析研究，从图像失真程度评价出图像的质量评分或者优略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2">
              <a:lnSpc>
                <a:spcPct val="200000"/>
              </a:lnSpc>
            </a:pPr>
            <a:r>
              <a:rPr lang="zh-CN" altLang="en-US" sz="2400" dirty="0"/>
              <a:t>噪声</a:t>
            </a:r>
            <a:endParaRPr lang="en-US" altLang="zh-CN" sz="2400" dirty="0"/>
          </a:p>
          <a:p>
            <a:pPr lvl="2">
              <a:lnSpc>
                <a:spcPct val="200000"/>
              </a:lnSpc>
            </a:pPr>
            <a:r>
              <a:rPr lang="zh-CN" altLang="en-US" sz="2400" dirty="0"/>
              <a:t>模糊</a:t>
            </a:r>
            <a:endParaRPr lang="en-US" altLang="zh-CN" sz="2400" dirty="0"/>
          </a:p>
          <a:p>
            <a:pPr lvl="2">
              <a:lnSpc>
                <a:spcPct val="200000"/>
              </a:lnSpc>
            </a:pPr>
            <a:r>
              <a:rPr lang="zh-CN" altLang="en-US" sz="2400" dirty="0"/>
              <a:t>伪影</a:t>
            </a:r>
            <a:endParaRPr lang="en-US" altLang="zh-CN" sz="2400" dirty="0"/>
          </a:p>
          <a:p>
            <a:pPr lvl="2">
              <a:lnSpc>
                <a:spcPct val="200000"/>
              </a:lnSpc>
            </a:pPr>
            <a:r>
              <a:rPr lang="en-US" altLang="zh-CN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8163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7ACA12-D232-1D32-24E2-23F879B2CD51}"/>
              </a:ext>
            </a:extLst>
          </p:cNvPr>
          <p:cNvSpPr txBox="1"/>
          <p:nvPr/>
        </p:nvSpPr>
        <p:spPr>
          <a:xfrm>
            <a:off x="831165" y="388800"/>
            <a:ext cx="1052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IQA</a:t>
            </a:r>
            <a:r>
              <a:rPr lang="zh-CN" altLang="en-US" sz="3600" dirty="0"/>
              <a:t>的分类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B401FF-C669-A7B7-AF8B-E6992AF0916F}"/>
              </a:ext>
            </a:extLst>
          </p:cNvPr>
          <p:cNvSpPr txBox="1"/>
          <p:nvPr/>
        </p:nvSpPr>
        <p:spPr>
          <a:xfrm>
            <a:off x="1069751" y="1718569"/>
            <a:ext cx="233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Full Reference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FC5389-3D7E-593F-2990-80604FD816E3}"/>
              </a:ext>
            </a:extLst>
          </p:cNvPr>
          <p:cNvSpPr txBox="1"/>
          <p:nvPr/>
        </p:nvSpPr>
        <p:spPr>
          <a:xfrm>
            <a:off x="4523934" y="1718569"/>
            <a:ext cx="3144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Reduced Reference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040001-929A-F095-61ED-7E2C5ED1CE53}"/>
              </a:ext>
            </a:extLst>
          </p:cNvPr>
          <p:cNvSpPr txBox="1"/>
          <p:nvPr/>
        </p:nvSpPr>
        <p:spPr>
          <a:xfrm>
            <a:off x="8790831" y="1718569"/>
            <a:ext cx="227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No Reference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A0EB86-443A-9953-55E8-9B5F1EE0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3" y="2939870"/>
            <a:ext cx="1080000" cy="10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A7DE2B-B187-D4A8-0F98-14E85AA1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3" y="4662629"/>
            <a:ext cx="1080000" cy="108000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5FA135-3373-51FB-AF33-2D6FDC5B47FB}"/>
              </a:ext>
            </a:extLst>
          </p:cNvPr>
          <p:cNvSpPr/>
          <p:nvPr/>
        </p:nvSpPr>
        <p:spPr>
          <a:xfrm>
            <a:off x="2576600" y="4016298"/>
            <a:ext cx="701172" cy="646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D2D95B79-A626-0A0B-5742-2A30013DB2C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849903" y="3479870"/>
            <a:ext cx="726697" cy="859594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BDCEAF1E-9713-42A3-9492-D0A54EFF938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849903" y="4339464"/>
            <a:ext cx="726697" cy="86316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CD25966-EEBA-C8AA-74B1-4F3F6EB1042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77772" y="4339463"/>
            <a:ext cx="6822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718EB9C-32A1-EA90-8169-BF45BD1E4768}"/>
              </a:ext>
            </a:extLst>
          </p:cNvPr>
          <p:cNvSpPr txBox="1"/>
          <p:nvPr/>
        </p:nvSpPr>
        <p:spPr>
          <a:xfrm>
            <a:off x="712026" y="3970131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43E106-1C3E-23A3-6462-A99F26D586E9}"/>
              </a:ext>
            </a:extLst>
          </p:cNvPr>
          <p:cNvSpPr txBox="1"/>
          <p:nvPr/>
        </p:nvSpPr>
        <p:spPr>
          <a:xfrm>
            <a:off x="769903" y="5692891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distortion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4B148CD-1D1B-0D26-E174-9DBA9D7D2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84" y="4662629"/>
            <a:ext cx="1080000" cy="1080000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25616D8-2050-1857-C955-A4A4E9228718}"/>
              </a:ext>
            </a:extLst>
          </p:cNvPr>
          <p:cNvSpPr/>
          <p:nvPr/>
        </p:nvSpPr>
        <p:spPr>
          <a:xfrm>
            <a:off x="6348781" y="4016298"/>
            <a:ext cx="701172" cy="646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6E593BA5-E10D-049B-2886-2528E27EDA1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622084" y="3479870"/>
            <a:ext cx="726697" cy="859594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7E300FD0-B834-80AC-3F76-3220222E327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622084" y="4339464"/>
            <a:ext cx="726697" cy="86316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5A7DC42-1F35-69FF-7D53-9A8434E41004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049953" y="4339463"/>
            <a:ext cx="6822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072F8A6-8F8C-A139-320A-314DCF2DC62C}"/>
              </a:ext>
            </a:extLst>
          </p:cNvPr>
          <p:cNvSpPr txBox="1"/>
          <p:nvPr/>
        </p:nvSpPr>
        <p:spPr>
          <a:xfrm>
            <a:off x="4484207" y="3970131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825FF8-4BD9-7A35-DDCA-B072219F74A8}"/>
              </a:ext>
            </a:extLst>
          </p:cNvPr>
          <p:cNvSpPr txBox="1"/>
          <p:nvPr/>
        </p:nvSpPr>
        <p:spPr>
          <a:xfrm>
            <a:off x="4542084" y="5692891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distortion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ABDEE47-FB29-A1DB-CC84-30D7F758B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84" y="2944197"/>
            <a:ext cx="1080000" cy="108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572E690-5748-CB7F-F9E3-C0E9A50F3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4" y="3803034"/>
            <a:ext cx="1080000" cy="1080000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E6FAEA6-8250-BBC7-2250-9291750B6EF5}"/>
              </a:ext>
            </a:extLst>
          </p:cNvPr>
          <p:cNvSpPr/>
          <p:nvPr/>
        </p:nvSpPr>
        <p:spPr>
          <a:xfrm>
            <a:off x="10474751" y="4016297"/>
            <a:ext cx="701172" cy="6463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22947A7-2E61-371B-092C-CD6CD875F76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1175923" y="4339462"/>
            <a:ext cx="6822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C5369EE-2651-97C0-AD24-FC6FFFDA683D}"/>
              </a:ext>
            </a:extLst>
          </p:cNvPr>
          <p:cNvSpPr txBox="1"/>
          <p:nvPr/>
        </p:nvSpPr>
        <p:spPr>
          <a:xfrm>
            <a:off x="8752334" y="4879463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distortion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000C041-BEA1-8C05-74CE-D9984C1BB63C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9832334" y="4339463"/>
            <a:ext cx="642417" cy="35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65F5786-900A-3BB1-144E-7C7179BEC4EC}"/>
              </a:ext>
            </a:extLst>
          </p:cNvPr>
          <p:cNvSpPr txBox="1"/>
          <p:nvPr/>
        </p:nvSpPr>
        <p:spPr>
          <a:xfrm>
            <a:off x="8790831" y="6076367"/>
            <a:ext cx="3213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主要介绍</a:t>
            </a:r>
            <a:r>
              <a:rPr lang="en-US" altLang="zh-CN" sz="3200" dirty="0"/>
              <a:t>FR……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899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C6E0B1-13A6-59A1-6170-A4E4D7E1C6DC}"/>
              </a:ext>
            </a:extLst>
          </p:cNvPr>
          <p:cNvSpPr txBox="1"/>
          <p:nvPr/>
        </p:nvSpPr>
        <p:spPr>
          <a:xfrm>
            <a:off x="728464" y="430694"/>
            <a:ext cx="38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An example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C59C78-1EF3-6D94-109C-BB25F66011EF}"/>
              </a:ext>
            </a:extLst>
          </p:cNvPr>
          <p:cNvSpPr txBox="1"/>
          <p:nvPr/>
        </p:nvSpPr>
        <p:spPr>
          <a:xfrm>
            <a:off x="1490869" y="1424553"/>
            <a:ext cx="3723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均方误差</a:t>
            </a:r>
            <a:r>
              <a:rPr lang="en-US" altLang="zh-CN" sz="3200" dirty="0"/>
              <a:t>MSE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8BF0218-6A24-2EF3-E772-B1BA814AC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665939"/>
              </p:ext>
            </p:extLst>
          </p:nvPr>
        </p:nvGraphicFramePr>
        <p:xfrm>
          <a:off x="2905358" y="2166427"/>
          <a:ext cx="638128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746080" imgH="432000" progId="Equation.AxMath">
                  <p:embed/>
                </p:oleObj>
              </mc:Choice>
              <mc:Fallback>
                <p:oleObj name="AxMath" r:id="rId2" imgW="2746080" imgH="432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5358" y="2166427"/>
                        <a:ext cx="6381283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27FB9A2A-FF4F-8F8B-8A26-098735D33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62" y="3595852"/>
            <a:ext cx="1080000" cy="10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DF027F-8C71-FAF1-6FB8-1B4E3831B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62" y="5185652"/>
            <a:ext cx="1080000" cy="108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24E70-54F7-9BA4-1D81-4B6FBE5B5ED9}"/>
              </a:ext>
            </a:extLst>
          </p:cNvPr>
          <p:cNvSpPr txBox="1"/>
          <p:nvPr/>
        </p:nvSpPr>
        <p:spPr>
          <a:xfrm>
            <a:off x="3264462" y="4629687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4DAC8D-1B23-8E7E-3F9D-96B12E2E3371}"/>
              </a:ext>
            </a:extLst>
          </p:cNvPr>
          <p:cNvSpPr txBox="1"/>
          <p:nvPr/>
        </p:nvSpPr>
        <p:spPr>
          <a:xfrm>
            <a:off x="3264462" y="6201359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distortion</a:t>
            </a:r>
            <a:endParaRPr lang="zh-CN" altLang="en-US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9B8D047A-C410-AADA-525E-13E5684AF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71132"/>
              </p:ext>
            </p:extLst>
          </p:nvPr>
        </p:nvGraphicFramePr>
        <p:xfrm>
          <a:off x="2905358" y="4001689"/>
          <a:ext cx="302967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65960" imgH="203040" progId="Equation.AxMath">
                  <p:embed/>
                </p:oleObj>
              </mc:Choice>
              <mc:Fallback>
                <p:oleObj name="AxMath" r:id="rId6" imgW="165960" imgH="203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5358" y="4001689"/>
                        <a:ext cx="302967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9F85436-15EA-9C43-6DAC-51F21F654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70829"/>
              </p:ext>
            </p:extLst>
          </p:nvPr>
        </p:nvGraphicFramePr>
        <p:xfrm>
          <a:off x="3690162" y="3272685"/>
          <a:ext cx="2286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26000" imgH="203040" progId="Equation.AxMath">
                  <p:embed/>
                </p:oleObj>
              </mc:Choice>
              <mc:Fallback>
                <p:oleObj name="AxMath" r:id="rId8" imgW="126000" imgH="2030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9B8D047A-C410-AADA-525E-13E5684AF7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90162" y="3272685"/>
                        <a:ext cx="228600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6DF38F3-B527-7183-2DC3-C703F7B9F2F1}"/>
              </a:ext>
            </a:extLst>
          </p:cNvPr>
          <p:cNvSpPr/>
          <p:nvPr/>
        </p:nvSpPr>
        <p:spPr>
          <a:xfrm>
            <a:off x="5966629" y="4505376"/>
            <a:ext cx="1195754" cy="86801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MSE</a:t>
            </a:r>
            <a:endParaRPr lang="zh-CN" altLang="en-US" sz="2800" dirty="0"/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0CE7F54-852C-F23C-BB40-1E8522CC0971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4344462" y="4135852"/>
            <a:ext cx="1622167" cy="80353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68B4ED3E-CAFF-8E6E-8B37-730C285A34F1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4344462" y="4939385"/>
            <a:ext cx="1622167" cy="78626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6509301-02AC-5573-C722-16A39C8D185E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162383" y="4939384"/>
            <a:ext cx="91134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B77B006-8BE4-DC9A-A551-56365A593AE8}"/>
              </a:ext>
            </a:extLst>
          </p:cNvPr>
          <p:cNvSpPr txBox="1"/>
          <p:nvPr/>
        </p:nvSpPr>
        <p:spPr>
          <a:xfrm>
            <a:off x="8199621" y="4708551"/>
            <a:ext cx="119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score</a:t>
            </a:r>
            <a:endParaRPr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9975A9E-F6C4-0AF2-897B-C003F5A483A4}"/>
              </a:ext>
            </a:extLst>
          </p:cNvPr>
          <p:cNvSpPr txBox="1"/>
          <p:nvPr/>
        </p:nvSpPr>
        <p:spPr>
          <a:xfrm>
            <a:off x="9700539" y="5448693"/>
            <a:ext cx="190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→ 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better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671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68D3C3-B6A1-9BF1-6CB9-D40FCA61CED2}"/>
              </a:ext>
            </a:extLst>
          </p:cNvPr>
          <p:cNvSpPr txBox="1"/>
          <p:nvPr/>
        </p:nvSpPr>
        <p:spPr>
          <a:xfrm>
            <a:off x="728464" y="430694"/>
            <a:ext cx="38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IQA</a:t>
            </a:r>
            <a:r>
              <a:rPr lang="zh-CN" altLang="en-US" sz="3600" dirty="0"/>
              <a:t>的意义与应用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368D9-3EC3-EE03-B956-F48F0DA93811}"/>
              </a:ext>
            </a:extLst>
          </p:cNvPr>
          <p:cNvSpPr txBox="1"/>
          <p:nvPr/>
        </p:nvSpPr>
        <p:spPr>
          <a:xfrm>
            <a:off x="1152941" y="1449244"/>
            <a:ext cx="72025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图像复原（</a:t>
            </a:r>
            <a:r>
              <a:rPr lang="en-US" altLang="zh-CN" sz="2800" dirty="0"/>
              <a:t>IR</a:t>
            </a:r>
            <a:r>
              <a:rPr lang="zh-CN" altLang="en-US" sz="2800" dirty="0"/>
              <a:t>）算法的发展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传统评价方法和人类主观判断的不一致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需要更合理地评价复原结果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7EC049-6947-1797-D829-FF8DFFD5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9" y="3874917"/>
            <a:ext cx="11019861" cy="26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5207FF-BF54-D785-024C-790FD92AC49F}"/>
              </a:ext>
            </a:extLst>
          </p:cNvPr>
          <p:cNvSpPr txBox="1"/>
          <p:nvPr/>
        </p:nvSpPr>
        <p:spPr>
          <a:xfrm>
            <a:off x="4836279" y="3013501"/>
            <a:ext cx="251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Datasets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8412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255C82-3E2E-88A7-B5D1-7EC0A375DAD4}"/>
              </a:ext>
            </a:extLst>
          </p:cNvPr>
          <p:cNvSpPr txBox="1"/>
          <p:nvPr/>
        </p:nvSpPr>
        <p:spPr>
          <a:xfrm>
            <a:off x="828260" y="464090"/>
            <a:ext cx="4969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Traditional dataset:</a:t>
            </a:r>
            <a:r>
              <a:rPr lang="zh-CN" altLang="en-US" sz="3200" dirty="0"/>
              <a:t> </a:t>
            </a:r>
            <a:r>
              <a:rPr lang="en-US" altLang="zh-CN" sz="3200" dirty="0"/>
              <a:t>LIVE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362EC-9793-D52D-4994-ACBFA044A71D}"/>
              </a:ext>
            </a:extLst>
          </p:cNvPr>
          <p:cNvSpPr txBox="1"/>
          <p:nvPr/>
        </p:nvSpPr>
        <p:spPr>
          <a:xfrm>
            <a:off x="1311965" y="6145409"/>
            <a:ext cx="956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H. R. Sheikh, Z. Wang, A. C.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Bovik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L. Cormack, “Image and video quality assessment research at LIVE,” 2006. [Online]. Available: http://live.ece.utexas.edu/research/quality/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59962E-7DFA-8948-EB9A-80AF3A0C823D}"/>
              </a:ext>
            </a:extLst>
          </p:cNvPr>
          <p:cNvSpPr txBox="1"/>
          <p:nvPr/>
        </p:nvSpPr>
        <p:spPr>
          <a:xfrm>
            <a:off x="828261" y="1178053"/>
            <a:ext cx="51484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提出时间：</a:t>
            </a:r>
            <a:r>
              <a:rPr lang="en-US" altLang="zh-CN" sz="2400" dirty="0"/>
              <a:t>2006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参考图像数量：</a:t>
            </a:r>
            <a:r>
              <a:rPr lang="en-US" altLang="zh-CN" sz="2400" dirty="0"/>
              <a:t>29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失真图像数量：</a:t>
            </a:r>
            <a:r>
              <a:rPr lang="en-US" altLang="zh-CN" sz="2400" dirty="0"/>
              <a:t>779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图像类型：</a:t>
            </a:r>
            <a:r>
              <a:rPr lang="en-US" altLang="zh-CN" sz="2400" dirty="0"/>
              <a:t>bmp</a:t>
            </a:r>
            <a:r>
              <a:rPr lang="zh-CN" altLang="en-US" sz="2400" dirty="0"/>
              <a:t>位图格式，大小不一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失真类型：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JPEG2000</a:t>
            </a:r>
            <a:r>
              <a:rPr lang="zh-CN" altLang="en-US" sz="2400" dirty="0"/>
              <a:t>，</a:t>
            </a:r>
            <a:r>
              <a:rPr lang="en-US" altLang="zh-CN" sz="2400" dirty="0"/>
              <a:t>175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JPEG</a:t>
            </a:r>
            <a:r>
              <a:rPr lang="zh-CN" altLang="en-US" sz="2400" dirty="0"/>
              <a:t>，</a:t>
            </a:r>
            <a:r>
              <a:rPr lang="en-US" altLang="zh-CN" sz="2400" dirty="0"/>
              <a:t>169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白噪声，</a:t>
            </a:r>
            <a:r>
              <a:rPr lang="en-US" altLang="zh-CN" sz="2400" dirty="0"/>
              <a:t>145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高斯模糊，</a:t>
            </a:r>
            <a:r>
              <a:rPr lang="en-US" altLang="zh-CN" sz="2400" dirty="0"/>
              <a:t>145</a:t>
            </a:r>
            <a:r>
              <a:rPr lang="zh-CN" altLang="en-US" sz="2400" dirty="0"/>
              <a:t>幅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快速瑞利衰减，</a:t>
            </a:r>
            <a:r>
              <a:rPr lang="en-US" altLang="zh-CN" sz="2400" dirty="0"/>
              <a:t>145</a:t>
            </a:r>
            <a:r>
              <a:rPr lang="zh-CN" altLang="en-US" sz="2400" dirty="0"/>
              <a:t>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EC1733-1A9E-D5A0-C4BD-7D55A755EFD5}"/>
              </a:ext>
            </a:extLst>
          </p:cNvPr>
          <p:cNvSpPr txBox="1"/>
          <p:nvPr/>
        </p:nvSpPr>
        <p:spPr>
          <a:xfrm>
            <a:off x="7109790" y="796236"/>
            <a:ext cx="469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label</a:t>
            </a:r>
            <a:r>
              <a:rPr lang="zh-CN" altLang="en-US" sz="2400" dirty="0"/>
              <a:t>类型：</a:t>
            </a:r>
            <a:r>
              <a:rPr lang="en-US" altLang="zh-CN" sz="2400" dirty="0"/>
              <a:t>DMOS [0, 100]</a:t>
            </a:r>
          </a:p>
          <a:p>
            <a:endParaRPr lang="en-US" altLang="zh-CN" sz="2400" dirty="0"/>
          </a:p>
          <a:p>
            <a:r>
              <a:rPr lang="zh-CN" altLang="en-US" sz="2400" dirty="0"/>
              <a:t>平均主观意见得分差</a:t>
            </a:r>
            <a:endParaRPr lang="en-US" altLang="zh-CN" sz="2400" dirty="0"/>
          </a:p>
          <a:p>
            <a:r>
              <a:rPr lang="en-US" altLang="zh-CN" sz="2400" dirty="0"/>
              <a:t>Differential mean opinion score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53744-A844-F881-6675-1171DD51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85" y="3299200"/>
            <a:ext cx="960000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C2DB8F-D46C-CEA0-6115-EDB88397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35" y="3299200"/>
            <a:ext cx="960000" cy="144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69F4604-76A3-730B-7AA4-166AEDED6566}"/>
              </a:ext>
            </a:extLst>
          </p:cNvPr>
          <p:cNvSpPr txBox="1"/>
          <p:nvPr/>
        </p:nvSpPr>
        <p:spPr>
          <a:xfrm>
            <a:off x="9756912" y="3765097"/>
            <a:ext cx="160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dmos=97.92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341861F-959D-E403-0936-2551EA0BB41B}"/>
              </a:ext>
            </a:extLst>
          </p:cNvPr>
          <p:cNvCxnSpPr>
            <a:cxnSpLocks/>
          </p:cNvCxnSpPr>
          <p:nvPr/>
        </p:nvCxnSpPr>
        <p:spPr>
          <a:xfrm>
            <a:off x="6096000" y="1384853"/>
            <a:ext cx="0" cy="465453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9B7258-B0EA-F589-B089-FB491C67CE88}"/>
              </a:ext>
            </a:extLst>
          </p:cNvPr>
          <p:cNvSpPr txBox="1"/>
          <p:nvPr/>
        </p:nvSpPr>
        <p:spPr>
          <a:xfrm>
            <a:off x="10221351" y="2528775"/>
            <a:ext cx="185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→ 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better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174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510</Words>
  <Application>Microsoft Office PowerPoint</Application>
  <PresentationFormat>宽屏</PresentationFormat>
  <Paragraphs>118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Arial</vt:lpstr>
      <vt:lpstr>Times New Roman</vt:lpstr>
      <vt:lpstr>Wingdings</vt:lpstr>
      <vt:lpstr>Office 主题​​</vt:lpstr>
      <vt:lpstr>AxMath</vt:lpstr>
      <vt:lpstr>Equation.AxMath</vt:lpstr>
      <vt:lpstr>A Brief Introduction to Image Quality Assessment (IQA)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Image Quality Assessment (IQA)</dc:title>
  <dc:creator>Yao Shunyu</dc:creator>
  <cp:lastModifiedBy>Yao Shunyu</cp:lastModifiedBy>
  <cp:revision>10</cp:revision>
  <dcterms:created xsi:type="dcterms:W3CDTF">2022-10-12T13:11:00Z</dcterms:created>
  <dcterms:modified xsi:type="dcterms:W3CDTF">2022-10-13T08:16:50Z</dcterms:modified>
</cp:coreProperties>
</file>